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6"/>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283" r:id="rId22"/>
    <p:sldId id="284" r:id="rId23"/>
    <p:sldId id="285"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76654" autoAdjust="0"/>
  </p:normalViewPr>
  <p:slideViewPr>
    <p:cSldViewPr snapToGrid="0">
      <p:cViewPr varScale="1">
        <p:scale>
          <a:sx n="138" d="100"/>
          <a:sy n="138" d="100"/>
        </p:scale>
        <p:origin x="34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1A4C51F-AFC3-46E1-B380-34B5D9213477}" type="presOf" srcId="{A45AC6F6-C349-4177-9632-C3CEF214E8DF}" destId="{ADD5B5CC-DE68-4201-8D9E-3E21960169E6}" srcOrd="0" destOrd="0" presId="urn:microsoft.com/office/officeart/2005/8/layout/architecture"/>
    <dgm:cxn modelId="{3045E024-7CD5-4913-96B1-D7CFF5BE0B80}" type="presOf" srcId="{ED378E37-706B-4192-BB47-CD4BD4567EA0}" destId="{4F2CC554-3225-4628-B445-7A92EEF2C3BD}"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26382160-14A0-4DE1-B39B-EBD096D50740}" type="presOf" srcId="{E3553F23-FB63-46A5-8D2F-4733F6A833E6}" destId="{8E834D84-918C-42AF-8EB1-DB73C2F0EA87}"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469D4E7D-7E0F-4BB5-8A09-33D566F778F0}" srcId="{6019A26C-7928-455F-98AA-81579A4509FC}" destId="{21443F69-21D4-4298-A1A6-77E79E2536C0}" srcOrd="0" destOrd="0" parTransId="{270A3F39-0A78-4EFF-9D55-E8D32315A57E}" sibTransId="{6B2A30EB-1A82-4EA4-9D3B-EFF52B5FB6D5}"/>
    <dgm:cxn modelId="{3D38207F-AD82-4085-A8C7-368CE5FEE96C}" type="presOf" srcId="{21443F69-21D4-4298-A1A6-77E79E2536C0}" destId="{8CD9DBB6-FB6C-414C-8E33-C2EB5C79FEF6}" srcOrd="0" destOrd="0" presId="urn:microsoft.com/office/officeart/2005/8/layout/architecture"/>
    <dgm:cxn modelId="{0E20F883-FD5D-4C73-AB14-B51C9DF31801}" srcId="{21443F69-21D4-4298-A1A6-77E79E2536C0}" destId="{ED378E37-706B-4192-BB47-CD4BD4567EA0}" srcOrd="0" destOrd="0" parTransId="{1672EB65-B0AD-453A-8952-BFEDFA343964}" sibTransId="{44B4E168-4AC2-4BDE-9EA8-E80B73038C88}"/>
    <dgm:cxn modelId="{EFFB108F-DF6F-444B-A18E-3982E3F91F64}" srcId="{21443F69-21D4-4298-A1A6-77E79E2536C0}" destId="{B3ABD250-A5DE-4196-8E89-DF5BD732D8A6}" srcOrd="1" destOrd="0" parTransId="{FA08EEA5-3FF4-4D67-AD1F-855FD0DFA98E}" sibTransId="{A841E7BD-99C8-4A69-A895-3C66E9633144}"/>
    <dgm:cxn modelId="{981BBF90-E065-466D-94D9-BD99B7434F3A}" srcId="{5CF462E3-92E7-4127-91F3-26770C39284F}" destId="{6019A26C-7928-455F-98AA-81579A4509FC}" srcOrd="0" destOrd="0" parTransId="{AA5A1FFB-B95E-42EF-B025-F6D349ED7390}" sibTransId="{BAD33211-78A3-45DB-A40C-001746A1D8CF}"/>
    <dgm:cxn modelId="{93BCB5A4-1BC5-460C-AF1E-8BB6F36252A8}" type="presOf" srcId="{B3ABD250-A5DE-4196-8E89-DF5BD732D8A6}" destId="{4CB6BE25-C0AD-4491-999D-DF9ED8F046A1}" srcOrd="0" destOrd="0" presId="urn:microsoft.com/office/officeart/2005/8/layout/architecture"/>
    <dgm:cxn modelId="{BDF688BC-E0D5-42AB-B33C-D367A2FA43AB}" type="presOf" srcId="{5CF462E3-92E7-4127-91F3-26770C39284F}" destId="{7759BB7D-86CB-460E-841C-A142AB016B6B}"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a:p>
            <a:r>
              <a:rPr lang="en-US" sz="1200" b="0" i="0" kern="1200" cap="all" dirty="0">
                <a:solidFill>
                  <a:schemeClr val="tx1"/>
                </a:solidFill>
                <a:effectLst/>
                <a:latin typeface="+mn-lt"/>
                <a:ea typeface="+mn-ea"/>
                <a:cs typeface="+mn-cs"/>
              </a:rPr>
              <a:t>SIMPLY SHARE YOUR APPLICATION WITH OTHERS</a:t>
            </a:r>
          </a:p>
          <a:p>
            <a:r>
              <a:rPr lang="en-US" sz="1200" b="0" i="0" kern="1200" dirty="0">
                <a:solidFill>
                  <a:schemeClr val="tx1"/>
                </a:solidFill>
                <a:effectLst/>
                <a:latin typeface="+mn-lt"/>
                <a:ea typeface="+mn-ea"/>
                <a:cs typeface="+mn-cs"/>
              </a:rPr>
              <a:t>Ship containers without worrying about environment dependencies creating issues for your application. Other teams can easily link to or test against your app without having to learn about how it works.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a:p>
            <a:r>
              <a:rPr lang="en-US" sz="1200" b="0" i="0" kern="1200" cap="all" dirty="0">
                <a:solidFill>
                  <a:schemeClr val="tx1"/>
                </a:solidFill>
                <a:effectLst/>
                <a:latin typeface="+mn-lt"/>
                <a:ea typeface="+mn-ea"/>
                <a:cs typeface="+mn-cs"/>
              </a:rPr>
              <a:t>EASILY REMEDIATE ISSUES</a:t>
            </a:r>
          </a:p>
          <a:p>
            <a:r>
              <a:rPr lang="en-US" sz="1200" b="0" i="0" kern="1200" dirty="0">
                <a:solidFill>
                  <a:schemeClr val="tx1"/>
                </a:solidFill>
                <a:effectLst/>
                <a:latin typeface="+mn-lt"/>
                <a:ea typeface="+mn-ea"/>
                <a:cs typeface="+mn-cs"/>
              </a:rPr>
              <a:t>Docker makes it easy to identify issues, isolate the problem container, quickly roll back to make the necessary changes, and then push the updated container into production. Isolation between containers makes these changes less disruptive than in traditional software models.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p:txBody>
          <a:bodyPr/>
          <a:lstStyle/>
          <a:p>
            <a:r>
              <a:rPr lang="en-US" kern="1200" dirty="0">
                <a:solidFill>
                  <a:schemeClr val="bg1"/>
                </a:solidFill>
              </a:rPr>
              <a:t>Docker is the world's leading software containerization platform</a:t>
            </a:r>
          </a:p>
          <a:p>
            <a:endParaRPr lang="en-US" dirty="0"/>
          </a:p>
        </p:txBody>
      </p:sp>
      <p:pic>
        <p:nvPicPr>
          <p:cNvPr id="4" name="Picture 3"/>
          <p:cNvPicPr>
            <a:picLocks noChangeAspect="1"/>
          </p:cNvPicPr>
          <p:nvPr/>
        </p:nvPicPr>
        <p:blipFill>
          <a:blip r:embed="rId3"/>
          <a:stretch>
            <a:fillRect/>
          </a:stretch>
        </p:blipFill>
        <p:spPr>
          <a:xfrm>
            <a:off x="1747837" y="2524125"/>
            <a:ext cx="8696325" cy="1809750"/>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CONTAINERS VS VIRTUAL MACHINES</a:t>
            </a:r>
            <a:br>
              <a:rPr lang="en-US" cap="all" dirty="0"/>
            </a:br>
            <a:endParaRPr lang="en-US" dirty="0"/>
          </a:p>
        </p:txBody>
      </p:sp>
      <p:sp>
        <p:nvSpPr>
          <p:cNvPr id="5" name="Text Placeholder 4"/>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43579092"/>
              </p:ext>
            </p:extLst>
          </p:nvPr>
        </p:nvGraphicFramePr>
        <p:xfrm>
          <a:off x="742950" y="1512888"/>
          <a:ext cx="10706100" cy="3829050"/>
        </p:xfrm>
        <a:graphic>
          <a:graphicData uri="http://schemas.openxmlformats.org/presentationml/2006/ole">
            <mc:AlternateContent xmlns:mc="http://schemas.openxmlformats.org/markup-compatibility/2006">
              <mc:Choice xmlns:v="urn:schemas-microsoft-com:vml" Requires="v">
                <p:oleObj spid="_x0000_s1029"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742950" y="1512888"/>
                        <a:ext cx="10706100" cy="3829050"/>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r>
              <a:rPr lang="en-US" dirty="0"/>
              <a:t>Skip the setup and maintenance of development environments and language-specific tooling. Focus on creating new features, fixing issues, and shipping software.</a:t>
            </a:r>
            <a:endParaRPr lang="en-US" dirty="0"/>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r>
              <a:rPr lang="en-US" dirty="0"/>
              <a:t>Docker creates a common framework for developers and sysadmins to work together on distributed applications</a:t>
            </a:r>
            <a:endParaRPr lang="en-US" dirty="0"/>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r>
              <a:rPr lang="en-US" dirty="0"/>
              <a:t>Docker allows you to dynamically change your application -- from adding new capabilities and scaling services, to quickly changing problem areas.</a:t>
            </a:r>
            <a:endParaRPr lang="en-US" dirty="0"/>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18345" y="1261872"/>
            <a:ext cx="800147"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normAutofit fontScale="90000"/>
          </a:bodyPr>
          <a:lstStyle/>
          <a:p>
            <a:r>
              <a:rPr lang="en-US" dirty="0"/>
              <a:t>Containers vs. VMs </a:t>
            </a:r>
          </a:p>
        </p:txBody>
      </p:sp>
      <p:sp>
        <p:nvSpPr>
          <p:cNvPr id="25" name="Flowchart: Process 24"/>
          <p:cNvSpPr/>
          <p:nvPr/>
        </p:nvSpPr>
        <p:spPr>
          <a:xfrm>
            <a:off x="1718346" y="4602269"/>
            <a:ext cx="3129640" cy="418650"/>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26" name="Flowchart: Process 25"/>
          <p:cNvSpPr/>
          <p:nvPr/>
        </p:nvSpPr>
        <p:spPr>
          <a:xfrm>
            <a:off x="1718346" y="5024383"/>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53" name="Flowchart: Process 52"/>
          <p:cNvSpPr/>
          <p:nvPr/>
        </p:nvSpPr>
        <p:spPr>
          <a:xfrm>
            <a:off x="1718346" y="5460563"/>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4" name="Rectangle 53"/>
          <p:cNvSpPr/>
          <p:nvPr/>
        </p:nvSpPr>
        <p:spPr>
          <a:xfrm>
            <a:off x="1718346" y="2725777"/>
            <a:ext cx="798128"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5" name="Rectangle 54"/>
          <p:cNvSpPr/>
          <p:nvPr/>
        </p:nvSpPr>
        <p:spPr>
          <a:xfrm>
            <a:off x="1718345" y="2098964"/>
            <a:ext cx="791453"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10" name="Rectangle 9"/>
          <p:cNvSpPr/>
          <p:nvPr/>
        </p:nvSpPr>
        <p:spPr>
          <a:xfrm>
            <a:off x="1718346" y="1261872"/>
            <a:ext cx="798559" cy="3336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926263" y="1260139"/>
            <a:ext cx="844294"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Rectangle 56"/>
          <p:cNvSpPr/>
          <p:nvPr/>
        </p:nvSpPr>
        <p:spPr>
          <a:xfrm>
            <a:off x="2933034" y="2710888"/>
            <a:ext cx="835120"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8" name="Rectangle 57"/>
          <p:cNvSpPr/>
          <p:nvPr/>
        </p:nvSpPr>
        <p:spPr>
          <a:xfrm>
            <a:off x="2927776" y="2084075"/>
            <a:ext cx="835120"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9" name="Rectangle 58"/>
          <p:cNvSpPr/>
          <p:nvPr/>
        </p:nvSpPr>
        <p:spPr>
          <a:xfrm>
            <a:off x="2926263" y="1246983"/>
            <a:ext cx="842619" cy="2298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997008" y="1244342"/>
            <a:ext cx="846642"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B</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1" name="Rectangle 60"/>
          <p:cNvSpPr/>
          <p:nvPr/>
        </p:nvSpPr>
        <p:spPr>
          <a:xfrm>
            <a:off x="4000949" y="2731033"/>
            <a:ext cx="837443"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2" name="Rectangle 61"/>
          <p:cNvSpPr/>
          <p:nvPr/>
        </p:nvSpPr>
        <p:spPr>
          <a:xfrm>
            <a:off x="4005851" y="2104220"/>
            <a:ext cx="837443" cy="6523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4" name="Rectangle 63"/>
          <p:cNvSpPr/>
          <p:nvPr/>
        </p:nvSpPr>
        <p:spPr>
          <a:xfrm>
            <a:off x="72285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65" name="Flowchart: Process 64"/>
          <p:cNvSpPr/>
          <p:nvPr/>
        </p:nvSpPr>
        <p:spPr>
          <a:xfrm rot="5400000">
            <a:off x="9158695" y="4318732"/>
            <a:ext cx="105511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66" name="Flowchart: Process 65"/>
          <p:cNvSpPr/>
          <p:nvPr/>
        </p:nvSpPr>
        <p:spPr>
          <a:xfrm>
            <a:off x="6787932" y="5049783"/>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7" name="Flowchart: Process 66"/>
          <p:cNvSpPr/>
          <p:nvPr/>
        </p:nvSpPr>
        <p:spPr>
          <a:xfrm>
            <a:off x="6787932" y="5485963"/>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69" name="Rectangle 68"/>
          <p:cNvSpPr/>
          <p:nvPr/>
        </p:nvSpPr>
        <p:spPr>
          <a:xfrm>
            <a:off x="6787931" y="4832173"/>
            <a:ext cx="822543" cy="2256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79" name="Rectangle 78"/>
          <p:cNvSpPr/>
          <p:nvPr/>
        </p:nvSpPr>
        <p:spPr>
          <a:xfrm>
            <a:off x="68094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80" name="Rectangle 79"/>
          <p:cNvSpPr/>
          <p:nvPr/>
        </p:nvSpPr>
        <p:spPr>
          <a:xfrm>
            <a:off x="7658100" y="4811469"/>
            <a:ext cx="1781810" cy="2414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81" name="Rectangle 80"/>
          <p:cNvSpPr/>
          <p:nvPr/>
        </p:nvSpPr>
        <p:spPr>
          <a:xfrm>
            <a:off x="76730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2" name="Rectangle 81"/>
          <p:cNvSpPr/>
          <p:nvPr/>
        </p:nvSpPr>
        <p:spPr>
          <a:xfrm>
            <a:off x="8137875" y="384492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3" name="Rectangle 82"/>
          <p:cNvSpPr/>
          <p:nvPr/>
        </p:nvSpPr>
        <p:spPr>
          <a:xfrm>
            <a:off x="860269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4" name="Rectangle 83"/>
          <p:cNvSpPr/>
          <p:nvPr/>
        </p:nvSpPr>
        <p:spPr>
          <a:xfrm>
            <a:off x="9067515" y="384492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15" name="Left Brace 14"/>
          <p:cNvSpPr/>
          <p:nvPr/>
        </p:nvSpPr>
        <p:spPr>
          <a:xfrm>
            <a:off x="1327559" y="1260139"/>
            <a:ext cx="326028" cy="3324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716219" y="2710888"/>
            <a:ext cx="513282" cy="369332"/>
          </a:xfrm>
          <a:prstGeom prst="rect">
            <a:avLst/>
          </a:prstGeom>
          <a:noFill/>
        </p:spPr>
        <p:txBody>
          <a:bodyPr wrap="none" rtlCol="0">
            <a:spAutoFit/>
          </a:bodyPr>
          <a:lstStyle/>
          <a:p>
            <a:r>
              <a:rPr lang="en-US" dirty="0"/>
              <a:t>VM</a:t>
            </a:r>
          </a:p>
        </p:txBody>
      </p:sp>
      <p:sp>
        <p:nvSpPr>
          <p:cNvPr id="89" name="Left Brace 88"/>
          <p:cNvSpPr/>
          <p:nvPr/>
        </p:nvSpPr>
        <p:spPr>
          <a:xfrm>
            <a:off x="6420259" y="3848099"/>
            <a:ext cx="320968" cy="11969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p:cNvSpPr txBox="1"/>
          <p:nvPr/>
        </p:nvSpPr>
        <p:spPr>
          <a:xfrm>
            <a:off x="5318375" y="4261901"/>
            <a:ext cx="1104661" cy="369332"/>
          </a:xfrm>
          <a:prstGeom prst="rect">
            <a:avLst/>
          </a:prstGeom>
          <a:noFill/>
        </p:spPr>
        <p:txBody>
          <a:bodyPr wrap="none" rtlCol="0">
            <a:spAutoFit/>
          </a:bodyPr>
          <a:lstStyle/>
          <a:p>
            <a:r>
              <a:rPr lang="en-US" dirty="0"/>
              <a:t>Container</a:t>
            </a:r>
          </a:p>
        </p:txBody>
      </p:sp>
      <p:sp>
        <p:nvSpPr>
          <p:cNvPr id="19" name="TextBox 18"/>
          <p:cNvSpPr txBox="1"/>
          <p:nvPr/>
        </p:nvSpPr>
        <p:spPr>
          <a:xfrm>
            <a:off x="6539525" y="1628775"/>
            <a:ext cx="4118949" cy="1384995"/>
          </a:xfrm>
          <a:prstGeom prst="rect">
            <a:avLst/>
          </a:prstGeom>
          <a:noFill/>
        </p:spPr>
        <p:txBody>
          <a:bodyPr wrap="square" rtlCol="0">
            <a:spAutoFit/>
          </a:bodyPr>
          <a:lstStyle/>
          <a:p>
            <a:r>
              <a:rPr lang="en-US" sz="2800" dirty="0"/>
              <a:t>Containers are isolated,</a:t>
            </a:r>
          </a:p>
          <a:p>
            <a:r>
              <a:rPr lang="en-US" sz="2800" dirty="0"/>
              <a:t>but share OS and, where</a:t>
            </a:r>
          </a:p>
          <a:p>
            <a:r>
              <a:rPr lang="en-US" sz="2800" dirty="0"/>
              <a:t>appropriate, bins/libraries</a:t>
            </a:r>
          </a:p>
        </p:txBody>
      </p:sp>
      <p:sp>
        <p:nvSpPr>
          <p:cNvPr id="34" name="Rectangle 33"/>
          <p:cNvSpPr/>
          <p:nvPr/>
        </p:nvSpPr>
        <p:spPr>
          <a:xfrm>
            <a:off x="2943642" y="2744065"/>
            <a:ext cx="835120"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4000267" y="2737969"/>
            <a:ext cx="837443"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 name="Rectangle 2"/>
          <p:cNvSpPr/>
          <p:nvPr/>
        </p:nvSpPr>
        <p:spPr>
          <a:xfrm>
            <a:off x="2926263" y="1244342"/>
            <a:ext cx="836796"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98469" y="1244342"/>
            <a:ext cx="839123"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440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are </a:t>
            </a:r>
            <a:r>
              <a:rPr lang="en-US" dirty="0" err="1"/>
              <a:t>Docker</a:t>
            </a:r>
            <a:r>
              <a:rPr lang="en-US" dirty="0"/>
              <a:t> containers lightweight?</a:t>
            </a:r>
          </a:p>
        </p:txBody>
      </p:sp>
      <p:sp>
        <p:nvSpPr>
          <p:cNvPr id="34" name="Rectangle 33"/>
          <p:cNvSpPr/>
          <p:nvPr/>
        </p:nvSpPr>
        <p:spPr>
          <a:xfrm>
            <a:off x="6072044" y="2606714"/>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6064032" y="1810109"/>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 name="TextBox 2"/>
          <p:cNvSpPr txBox="1"/>
          <p:nvPr/>
        </p:nvSpPr>
        <p:spPr>
          <a:xfrm>
            <a:off x="5602810" y="4414653"/>
            <a:ext cx="1665649" cy="1015663"/>
          </a:xfrm>
          <a:prstGeom prst="rect">
            <a:avLst/>
          </a:prstGeom>
          <a:noFill/>
        </p:spPr>
        <p:txBody>
          <a:bodyPr wrap="none" rtlCol="0">
            <a:spAutoFit/>
          </a:bodyPr>
          <a:lstStyle/>
          <a:p>
            <a:pPr algn="ctr"/>
            <a:r>
              <a:rPr lang="en-US" dirty="0"/>
              <a:t>Original App</a:t>
            </a:r>
          </a:p>
          <a:p>
            <a:r>
              <a:rPr lang="en-US" sz="1400" dirty="0"/>
              <a:t>(No OS to take</a:t>
            </a:r>
          </a:p>
          <a:p>
            <a:r>
              <a:rPr lang="en-US" sz="1400" dirty="0"/>
              <a:t>up space, resources,</a:t>
            </a:r>
          </a:p>
          <a:p>
            <a:r>
              <a:rPr lang="en-US" sz="1400" dirty="0"/>
              <a:t>or require restart)</a:t>
            </a:r>
          </a:p>
        </p:txBody>
      </p:sp>
      <p:sp>
        <p:nvSpPr>
          <p:cNvPr id="4" name="Rectangle 3"/>
          <p:cNvSpPr/>
          <p:nvPr/>
        </p:nvSpPr>
        <p:spPr>
          <a:xfrm>
            <a:off x="10214340" y="1825632"/>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5400000">
            <a:off x="10674175" y="2126259"/>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40" name="Rectangle 39"/>
          <p:cNvSpPr/>
          <p:nvPr/>
        </p:nvSpPr>
        <p:spPr>
          <a:xfrm rot="5400000">
            <a:off x="10743984" y="285983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47" name="Rectangle 46"/>
          <p:cNvSpPr/>
          <p:nvPr/>
        </p:nvSpPr>
        <p:spPr>
          <a:xfrm>
            <a:off x="2012732" y="18415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9" name="Rectangle 48"/>
          <p:cNvSpPr/>
          <p:nvPr/>
        </p:nvSpPr>
        <p:spPr>
          <a:xfrm>
            <a:off x="2014245" y="26785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0" name="Rectangle 49"/>
          <p:cNvSpPr/>
          <p:nvPr/>
        </p:nvSpPr>
        <p:spPr>
          <a:xfrm>
            <a:off x="2012732" y="18415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05663" y="1839767"/>
            <a:ext cx="762400"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ectangle 51"/>
          <p:cNvSpPr/>
          <p:nvPr/>
        </p:nvSpPr>
        <p:spPr>
          <a:xfrm>
            <a:off x="3212434" y="3290516"/>
            <a:ext cx="754116"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3" name="Rectangle 62"/>
          <p:cNvSpPr/>
          <p:nvPr/>
        </p:nvSpPr>
        <p:spPr>
          <a:xfrm>
            <a:off x="3207176" y="2663703"/>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8" name="Rectangle 67"/>
          <p:cNvSpPr/>
          <p:nvPr/>
        </p:nvSpPr>
        <p:spPr>
          <a:xfrm>
            <a:off x="3205663" y="1826611"/>
            <a:ext cx="760887" cy="2298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9859591" y="4414653"/>
            <a:ext cx="1964109" cy="1661993"/>
          </a:xfrm>
          <a:prstGeom prst="rect">
            <a:avLst/>
          </a:prstGeom>
          <a:noFill/>
        </p:spPr>
        <p:txBody>
          <a:bodyPr wrap="square" rtlCol="0">
            <a:spAutoFit/>
          </a:bodyPr>
          <a:lstStyle/>
          <a:p>
            <a:r>
              <a:rPr lang="en-US" dirty="0"/>
              <a:t>Modified App</a:t>
            </a:r>
          </a:p>
          <a:p>
            <a:endParaRPr lang="en-US" sz="1400" dirty="0"/>
          </a:p>
          <a:p>
            <a:r>
              <a:rPr lang="en-US" sz="1400" dirty="0"/>
              <a:t>Union file system allows</a:t>
            </a:r>
          </a:p>
          <a:p>
            <a:r>
              <a:rPr lang="en-US" sz="1400" dirty="0"/>
              <a:t>us to only save the diffs</a:t>
            </a:r>
          </a:p>
          <a:p>
            <a:r>
              <a:rPr lang="en-US" sz="1400" dirty="0"/>
              <a:t>Between container A and container</a:t>
            </a:r>
          </a:p>
          <a:p>
            <a:r>
              <a:rPr lang="en-US" sz="1400" dirty="0"/>
              <a:t>A’</a:t>
            </a:r>
          </a:p>
        </p:txBody>
      </p:sp>
      <p:sp>
        <p:nvSpPr>
          <p:cNvPr id="72" name="TextBox 71"/>
          <p:cNvSpPr txBox="1"/>
          <p:nvPr/>
        </p:nvSpPr>
        <p:spPr>
          <a:xfrm>
            <a:off x="1001289" y="5503410"/>
            <a:ext cx="3061159" cy="1015663"/>
          </a:xfrm>
          <a:prstGeom prst="rect">
            <a:avLst/>
          </a:prstGeom>
          <a:noFill/>
        </p:spPr>
        <p:txBody>
          <a:bodyPr wrap="none" rtlCol="0">
            <a:spAutoFit/>
          </a:bodyPr>
          <a:lstStyle/>
          <a:p>
            <a:pPr algn="ctr"/>
            <a:r>
              <a:rPr lang="en-US" dirty="0"/>
              <a:t>VMs</a:t>
            </a:r>
          </a:p>
          <a:p>
            <a:r>
              <a:rPr lang="en-US" sz="1400" dirty="0"/>
              <a:t>Every app, every copy of an</a:t>
            </a:r>
          </a:p>
          <a:p>
            <a:r>
              <a:rPr lang="en-US" sz="1400" dirty="0"/>
              <a:t>app, and every slight modification</a:t>
            </a:r>
          </a:p>
          <a:p>
            <a:r>
              <a:rPr lang="en-US" sz="1400" dirty="0"/>
              <a:t>of the app requires a new virtual server</a:t>
            </a:r>
          </a:p>
        </p:txBody>
      </p:sp>
      <p:sp>
        <p:nvSpPr>
          <p:cNvPr id="73" name="Rectangle 72"/>
          <p:cNvSpPr/>
          <p:nvPr/>
        </p:nvSpPr>
        <p:spPr>
          <a:xfrm>
            <a:off x="869732" y="18542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4" name="Rectangle 73"/>
          <p:cNvSpPr/>
          <p:nvPr/>
        </p:nvSpPr>
        <p:spPr>
          <a:xfrm>
            <a:off x="876503" y="33181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p:cNvSpPr/>
          <p:nvPr/>
        </p:nvSpPr>
        <p:spPr>
          <a:xfrm>
            <a:off x="871245" y="26912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76" name="Rectangle 75"/>
          <p:cNvSpPr/>
          <p:nvPr/>
        </p:nvSpPr>
        <p:spPr>
          <a:xfrm>
            <a:off x="869732" y="18542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8030431" y="4436878"/>
            <a:ext cx="1255408" cy="1077218"/>
          </a:xfrm>
          <a:prstGeom prst="rect">
            <a:avLst/>
          </a:prstGeom>
          <a:noFill/>
        </p:spPr>
        <p:txBody>
          <a:bodyPr wrap="none" rtlCol="0">
            <a:spAutoFit/>
          </a:bodyPr>
          <a:lstStyle/>
          <a:p>
            <a:pPr algn="ctr"/>
            <a:r>
              <a:rPr lang="en-US" dirty="0"/>
              <a:t>Copy of</a:t>
            </a:r>
          </a:p>
          <a:p>
            <a:pPr algn="ctr"/>
            <a:r>
              <a:rPr lang="en-US" dirty="0"/>
              <a:t>App</a:t>
            </a:r>
          </a:p>
          <a:p>
            <a:r>
              <a:rPr lang="en-US" sz="1400" dirty="0"/>
              <a:t>No OS. Can</a:t>
            </a:r>
          </a:p>
          <a:p>
            <a:r>
              <a:rPr lang="en-US" sz="1400" dirty="0"/>
              <a:t>Share bins/libs</a:t>
            </a:r>
          </a:p>
        </p:txBody>
      </p:sp>
      <p:sp>
        <p:nvSpPr>
          <p:cNvPr id="78" name="Rectangle 77"/>
          <p:cNvSpPr/>
          <p:nvPr/>
        </p:nvSpPr>
        <p:spPr>
          <a:xfrm>
            <a:off x="8179165" y="1844682"/>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179165" y="1819321"/>
            <a:ext cx="788879"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 name="Lightning Bolt 4"/>
          <p:cNvSpPr/>
          <p:nvPr/>
        </p:nvSpPr>
        <p:spPr>
          <a:xfrm rot="18063561">
            <a:off x="765461" y="44146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195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9" name="Lightning Bolt 28"/>
          <p:cNvSpPr/>
          <p:nvPr/>
        </p:nvSpPr>
        <p:spPr>
          <a:xfrm rot="18063561">
            <a:off x="19084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133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1" name="Lightning Bolt 30"/>
          <p:cNvSpPr/>
          <p:nvPr/>
        </p:nvSpPr>
        <p:spPr>
          <a:xfrm rot="18063561">
            <a:off x="31022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092700" y="1181100"/>
            <a:ext cx="63500" cy="56769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9503" y="1168491"/>
            <a:ext cx="742511" cy="461665"/>
          </a:xfrm>
          <a:prstGeom prst="rect">
            <a:avLst/>
          </a:prstGeom>
          <a:noFill/>
        </p:spPr>
        <p:txBody>
          <a:bodyPr wrap="none" rtlCol="0">
            <a:spAutoFit/>
          </a:bodyPr>
          <a:lstStyle/>
          <a:p>
            <a:r>
              <a:rPr lang="en-US" sz="2400" dirty="0"/>
              <a:t>VMs</a:t>
            </a:r>
          </a:p>
        </p:txBody>
      </p:sp>
      <p:sp>
        <p:nvSpPr>
          <p:cNvPr id="36" name="TextBox 35"/>
          <p:cNvSpPr txBox="1"/>
          <p:nvPr/>
        </p:nvSpPr>
        <p:spPr>
          <a:xfrm>
            <a:off x="7811568" y="1221614"/>
            <a:ext cx="1524072" cy="461665"/>
          </a:xfrm>
          <a:prstGeom prst="rect">
            <a:avLst/>
          </a:prstGeom>
          <a:noFill/>
        </p:spPr>
        <p:txBody>
          <a:bodyPr wrap="none" rtlCol="0">
            <a:spAutoFit/>
          </a:bodyPr>
          <a:lstStyle/>
          <a:p>
            <a:r>
              <a:rPr lang="en-US" sz="2400" dirty="0"/>
              <a:t>Containers</a:t>
            </a:r>
          </a:p>
        </p:txBody>
      </p:sp>
    </p:spTree>
    <p:extLst>
      <p:ext uri="{BB962C8B-B14F-4D97-AF65-F5344CB8AC3E}">
        <p14:creationId xmlns:p14="http://schemas.microsoft.com/office/powerpoint/2010/main" val="357097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399257" y="4333748"/>
            <a:ext cx="2790801" cy="1755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t>What are the basics of the </a:t>
            </a:r>
            <a:r>
              <a:rPr lang="en-US" dirty="0" err="1"/>
              <a:t>Docker</a:t>
            </a:r>
            <a:r>
              <a:rPr lang="en-US" dirty="0"/>
              <a:t> system?</a:t>
            </a:r>
          </a:p>
        </p:txBody>
      </p:sp>
      <p:sp>
        <p:nvSpPr>
          <p:cNvPr id="5" name="Can 4"/>
          <p:cNvSpPr/>
          <p:nvPr/>
        </p:nvSpPr>
        <p:spPr>
          <a:xfrm>
            <a:off x="246175" y="3650726"/>
            <a:ext cx="1305899" cy="26361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Source Code Repository</a:t>
            </a:r>
          </a:p>
        </p:txBody>
      </p:sp>
      <p:sp>
        <p:nvSpPr>
          <p:cNvPr id="6" name="Flowchart: Document 5"/>
          <p:cNvSpPr/>
          <p:nvPr/>
        </p:nvSpPr>
        <p:spPr>
          <a:xfrm>
            <a:off x="361553" y="4060963"/>
            <a:ext cx="1037703" cy="1034109"/>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err="1"/>
              <a:t>Docker</a:t>
            </a:r>
            <a:r>
              <a:rPr lang="en-US" sz="1400" u="sng" dirty="0" err="1"/>
              <a:t>file</a:t>
            </a:r>
            <a:endParaRPr lang="en-US" sz="1400" u="sng" dirty="0"/>
          </a:p>
          <a:p>
            <a:pPr algn="ctr"/>
            <a:r>
              <a:rPr lang="en-US" sz="1400" b="1" dirty="0"/>
              <a:t>For </a:t>
            </a:r>
          </a:p>
          <a:p>
            <a:pPr algn="ctr"/>
            <a:r>
              <a:rPr lang="en-US" sz="1400" b="1" dirty="0"/>
              <a:t>A</a:t>
            </a:r>
          </a:p>
        </p:txBody>
      </p:sp>
      <p:sp>
        <p:nvSpPr>
          <p:cNvPr id="7" name="Flowchart: Process 6"/>
          <p:cNvSpPr/>
          <p:nvPr/>
        </p:nvSpPr>
        <p:spPr>
          <a:xfrm>
            <a:off x="3331074" y="5452558"/>
            <a:ext cx="1939047" cy="560359"/>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sp>
        <p:nvSpPr>
          <p:cNvPr id="12" name="Can 11"/>
          <p:cNvSpPr/>
          <p:nvPr/>
        </p:nvSpPr>
        <p:spPr>
          <a:xfrm>
            <a:off x="10588751" y="1030978"/>
            <a:ext cx="1226259"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Docker</a:t>
            </a:r>
            <a:endParaRPr lang="en-US" dirty="0"/>
          </a:p>
          <a:p>
            <a:pPr algn="ctr"/>
            <a:r>
              <a:rPr lang="en-US" dirty="0"/>
              <a:t>Image Registry</a:t>
            </a:r>
          </a:p>
        </p:txBody>
      </p:sp>
      <p:cxnSp>
        <p:nvCxnSpPr>
          <p:cNvPr id="16" name="Straight Connector 15"/>
          <p:cNvCxnSpPr/>
          <p:nvPr/>
        </p:nvCxnSpPr>
        <p:spPr>
          <a:xfrm>
            <a:off x="4190058" y="3438144"/>
            <a:ext cx="0" cy="201441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60150" y="3807571"/>
            <a:ext cx="652743" cy="369332"/>
          </a:xfrm>
          <a:prstGeom prst="rect">
            <a:avLst/>
          </a:prstGeom>
          <a:noFill/>
        </p:spPr>
        <p:txBody>
          <a:bodyPr wrap="none" rtlCol="0">
            <a:spAutoFit/>
          </a:bodyPr>
          <a:lstStyle/>
          <a:p>
            <a:r>
              <a:rPr lang="en-US" i="1" dirty="0"/>
              <a:t>Build</a:t>
            </a:r>
          </a:p>
        </p:txBody>
      </p:sp>
      <p:sp>
        <p:nvSpPr>
          <p:cNvPr id="25" name="Flowchart: Process 24"/>
          <p:cNvSpPr/>
          <p:nvPr/>
        </p:nvSpPr>
        <p:spPr>
          <a:xfrm rot="5400000">
            <a:off x="9778738" y="4879841"/>
            <a:ext cx="1504078" cy="3787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26" name="Flowchart: Process 25"/>
          <p:cNvSpPr/>
          <p:nvPr/>
        </p:nvSpPr>
        <p:spPr>
          <a:xfrm>
            <a:off x="8395013" y="5828062"/>
            <a:ext cx="3155134" cy="418650"/>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2 OS 2</a:t>
            </a:r>
          </a:p>
        </p:txBody>
      </p:sp>
      <p:sp>
        <p:nvSpPr>
          <p:cNvPr id="27" name="Cube 26"/>
          <p:cNvSpPr/>
          <p:nvPr/>
        </p:nvSpPr>
        <p:spPr>
          <a:xfrm>
            <a:off x="8395013" y="4317162"/>
            <a:ext cx="518971" cy="1527275"/>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A</a:t>
            </a:r>
          </a:p>
        </p:txBody>
      </p:sp>
      <p:sp>
        <p:nvSpPr>
          <p:cNvPr id="28" name="Cube 27"/>
          <p:cNvSpPr/>
          <p:nvPr/>
        </p:nvSpPr>
        <p:spPr>
          <a:xfrm>
            <a:off x="9035093" y="4317162"/>
            <a:ext cx="494587" cy="14935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B</a:t>
            </a:r>
          </a:p>
        </p:txBody>
      </p:sp>
      <p:sp>
        <p:nvSpPr>
          <p:cNvPr id="29" name="Cube 28"/>
          <p:cNvSpPr/>
          <p:nvPr/>
        </p:nvSpPr>
        <p:spPr>
          <a:xfrm>
            <a:off x="9650789" y="4317162"/>
            <a:ext cx="494587" cy="15006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C</a:t>
            </a:r>
          </a:p>
        </p:txBody>
      </p:sp>
      <p:sp>
        <p:nvSpPr>
          <p:cNvPr id="32" name="Cube 31"/>
          <p:cNvSpPr/>
          <p:nvPr/>
        </p:nvSpPr>
        <p:spPr>
          <a:xfrm>
            <a:off x="3990007" y="1160751"/>
            <a:ext cx="508841" cy="214418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Image A</a:t>
            </a:r>
          </a:p>
        </p:txBody>
      </p:sp>
      <p:cxnSp>
        <p:nvCxnSpPr>
          <p:cNvPr id="40" name="Straight Connector 39"/>
          <p:cNvCxnSpPr/>
          <p:nvPr/>
        </p:nvCxnSpPr>
        <p:spPr>
          <a:xfrm flipH="1">
            <a:off x="4991100" y="2281261"/>
            <a:ext cx="5552477" cy="4739"/>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14202" y="1600819"/>
            <a:ext cx="630301" cy="369332"/>
          </a:xfrm>
          <a:prstGeom prst="rect">
            <a:avLst/>
          </a:prstGeom>
          <a:noFill/>
        </p:spPr>
        <p:txBody>
          <a:bodyPr wrap="none" rtlCol="0">
            <a:spAutoFit/>
          </a:bodyPr>
          <a:lstStyle/>
          <a:p>
            <a:r>
              <a:rPr lang="en-US" i="1" dirty="0"/>
              <a:t>Push</a:t>
            </a:r>
          </a:p>
        </p:txBody>
      </p:sp>
      <p:cxnSp>
        <p:nvCxnSpPr>
          <p:cNvPr id="43" name="Straight Connector 42"/>
          <p:cNvCxnSpPr>
            <a:cxnSpLocks/>
          </p:cNvCxnSpPr>
          <p:nvPr/>
        </p:nvCxnSpPr>
        <p:spPr>
          <a:xfrm>
            <a:off x="11015257" y="2907330"/>
            <a:ext cx="52551" cy="291049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H="1" flipV="1">
            <a:off x="11323954" y="2988218"/>
            <a:ext cx="38974" cy="2856219"/>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021265" y="3133479"/>
            <a:ext cx="811441" cy="369332"/>
          </a:xfrm>
          <a:prstGeom prst="rect">
            <a:avLst/>
          </a:prstGeom>
          <a:noFill/>
        </p:spPr>
        <p:txBody>
          <a:bodyPr wrap="none" rtlCol="0">
            <a:spAutoFit/>
          </a:bodyPr>
          <a:lstStyle/>
          <a:p>
            <a:r>
              <a:rPr lang="en-US" i="1" dirty="0"/>
              <a:t>Search</a:t>
            </a:r>
          </a:p>
        </p:txBody>
      </p:sp>
      <p:sp>
        <p:nvSpPr>
          <p:cNvPr id="49" name="TextBox 48"/>
          <p:cNvSpPr txBox="1"/>
          <p:nvPr/>
        </p:nvSpPr>
        <p:spPr>
          <a:xfrm>
            <a:off x="11387612" y="3254347"/>
            <a:ext cx="527709" cy="369332"/>
          </a:xfrm>
          <a:prstGeom prst="rect">
            <a:avLst/>
          </a:prstGeom>
          <a:noFill/>
        </p:spPr>
        <p:txBody>
          <a:bodyPr wrap="none" rtlCol="0">
            <a:spAutoFit/>
          </a:bodyPr>
          <a:lstStyle/>
          <a:p>
            <a:r>
              <a:rPr lang="en-US" i="1" dirty="0"/>
              <a:t>Pull</a:t>
            </a:r>
          </a:p>
        </p:txBody>
      </p:sp>
      <p:sp>
        <p:nvSpPr>
          <p:cNvPr id="50" name="TextBox 49"/>
          <p:cNvSpPr txBox="1"/>
          <p:nvPr/>
        </p:nvSpPr>
        <p:spPr>
          <a:xfrm>
            <a:off x="11419682" y="3723741"/>
            <a:ext cx="546945" cy="369332"/>
          </a:xfrm>
          <a:prstGeom prst="rect">
            <a:avLst/>
          </a:prstGeom>
          <a:noFill/>
        </p:spPr>
        <p:txBody>
          <a:bodyPr wrap="none" rtlCol="0">
            <a:spAutoFit/>
          </a:bodyPr>
          <a:lstStyle/>
          <a:p>
            <a:r>
              <a:rPr lang="en-US" i="1" dirty="0"/>
              <a:t>Run</a:t>
            </a:r>
          </a:p>
        </p:txBody>
      </p:sp>
      <p:sp>
        <p:nvSpPr>
          <p:cNvPr id="38" name="Flowchart: Process 37"/>
          <p:cNvSpPr/>
          <p:nvPr/>
        </p:nvSpPr>
        <p:spPr>
          <a:xfrm>
            <a:off x="3331074" y="5981992"/>
            <a:ext cx="1939047"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1  OS 1</a:t>
            </a:r>
          </a:p>
        </p:txBody>
      </p:sp>
    </p:spTree>
    <p:extLst>
      <p:ext uri="{BB962C8B-B14F-4D97-AF65-F5344CB8AC3E}">
        <p14:creationId xmlns:p14="http://schemas.microsoft.com/office/powerpoint/2010/main" val="268107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5783079" y="1299657"/>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Changes and Updates</a:t>
            </a:r>
          </a:p>
        </p:txBody>
      </p:sp>
      <p:sp>
        <p:nvSpPr>
          <p:cNvPr id="7" name="Flowchart: Process 6"/>
          <p:cNvSpPr/>
          <p:nvPr/>
        </p:nvSpPr>
        <p:spPr>
          <a:xfrm>
            <a:off x="3332704" y="5887906"/>
            <a:ext cx="1939047" cy="38204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sp>
        <p:nvSpPr>
          <p:cNvPr id="12" name="Can 11"/>
          <p:cNvSpPr/>
          <p:nvPr/>
        </p:nvSpPr>
        <p:spPr>
          <a:xfrm>
            <a:off x="10588752" y="1030978"/>
            <a:ext cx="1298448"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Docker</a:t>
            </a:r>
            <a:endParaRPr lang="en-US" dirty="0"/>
          </a:p>
          <a:p>
            <a:pPr algn="ctr"/>
            <a:r>
              <a:rPr lang="en-US" dirty="0"/>
              <a:t>Image Registry</a:t>
            </a:r>
          </a:p>
        </p:txBody>
      </p:sp>
      <p:sp>
        <p:nvSpPr>
          <p:cNvPr id="25" name="Flowchart: Process 24"/>
          <p:cNvSpPr/>
          <p:nvPr/>
        </p:nvSpPr>
        <p:spPr>
          <a:xfrm>
            <a:off x="7795181" y="5791638"/>
            <a:ext cx="315513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cxnSp>
        <p:nvCxnSpPr>
          <p:cNvPr id="40" name="Straight Connector 39"/>
          <p:cNvCxnSpPr/>
          <p:nvPr/>
        </p:nvCxnSpPr>
        <p:spPr>
          <a:xfrm flipH="1">
            <a:off x="6598286" y="1717094"/>
            <a:ext cx="3839951" cy="24961"/>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476726" y="1311611"/>
            <a:ext cx="630301" cy="369332"/>
          </a:xfrm>
          <a:prstGeom prst="rect">
            <a:avLst/>
          </a:prstGeom>
          <a:noFill/>
        </p:spPr>
        <p:txBody>
          <a:bodyPr wrap="none" rtlCol="0">
            <a:spAutoFit/>
          </a:bodyPr>
          <a:lstStyle/>
          <a:p>
            <a:r>
              <a:rPr lang="en-US" i="1" dirty="0"/>
              <a:t>Push</a:t>
            </a:r>
          </a:p>
        </p:txBody>
      </p:sp>
      <p:cxnSp>
        <p:nvCxnSpPr>
          <p:cNvPr id="47" name="Straight Connector 46"/>
          <p:cNvCxnSpPr>
            <a:stCxn id="85" idx="3"/>
          </p:cNvCxnSpPr>
          <p:nvPr/>
        </p:nvCxnSpPr>
        <p:spPr>
          <a:xfrm flipV="1">
            <a:off x="8559211" y="3016804"/>
            <a:ext cx="2241370" cy="172187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574850" y="3564366"/>
            <a:ext cx="873060" cy="369332"/>
          </a:xfrm>
          <a:prstGeom prst="rect">
            <a:avLst/>
          </a:prstGeom>
          <a:noFill/>
        </p:spPr>
        <p:txBody>
          <a:bodyPr wrap="none" rtlCol="0">
            <a:spAutoFit/>
          </a:bodyPr>
          <a:lstStyle/>
          <a:p>
            <a:r>
              <a:rPr lang="en-US" i="1" dirty="0"/>
              <a:t>Update</a:t>
            </a:r>
          </a:p>
        </p:txBody>
      </p:sp>
      <p:sp>
        <p:nvSpPr>
          <p:cNvPr id="39" name="Rectangle 38"/>
          <p:cNvSpPr/>
          <p:nvPr/>
        </p:nvSpPr>
        <p:spPr>
          <a:xfrm>
            <a:off x="1947719" y="2032039"/>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3" name="Rectangle 52"/>
          <p:cNvSpPr/>
          <p:nvPr/>
        </p:nvSpPr>
        <p:spPr>
          <a:xfrm>
            <a:off x="1949232" y="1235434"/>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4" name="Rectangle 53"/>
          <p:cNvSpPr/>
          <p:nvPr/>
        </p:nvSpPr>
        <p:spPr>
          <a:xfrm>
            <a:off x="3820128" y="1299657"/>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5400000">
            <a:off x="4273353" y="1620801"/>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56" name="Rectangle 55"/>
          <p:cNvSpPr/>
          <p:nvPr/>
        </p:nvSpPr>
        <p:spPr>
          <a:xfrm rot="5400000">
            <a:off x="6142555" y="2323539"/>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59" name="TextBox 58"/>
          <p:cNvSpPr txBox="1"/>
          <p:nvPr/>
        </p:nvSpPr>
        <p:spPr>
          <a:xfrm>
            <a:off x="1911843" y="3133479"/>
            <a:ext cx="825867" cy="646331"/>
          </a:xfrm>
          <a:prstGeom prst="rect">
            <a:avLst/>
          </a:prstGeom>
          <a:noFill/>
        </p:spPr>
        <p:txBody>
          <a:bodyPr wrap="none" rtlCol="0">
            <a:spAutoFit/>
          </a:bodyPr>
          <a:lstStyle/>
          <a:p>
            <a:pPr algn="ctr"/>
            <a:r>
              <a:rPr lang="en-US" dirty="0"/>
              <a:t>Base </a:t>
            </a:r>
          </a:p>
          <a:p>
            <a:pPr algn="ctr"/>
            <a:r>
              <a:rPr lang="en-US" dirty="0"/>
              <a:t>Image</a:t>
            </a:r>
          </a:p>
        </p:txBody>
      </p:sp>
      <p:sp>
        <p:nvSpPr>
          <p:cNvPr id="60" name="TextBox 59"/>
          <p:cNvSpPr txBox="1"/>
          <p:nvPr/>
        </p:nvSpPr>
        <p:spPr>
          <a:xfrm>
            <a:off x="3340296" y="6234229"/>
            <a:ext cx="2743003" cy="584775"/>
          </a:xfrm>
          <a:prstGeom prst="rect">
            <a:avLst/>
          </a:prstGeom>
          <a:noFill/>
        </p:spPr>
        <p:txBody>
          <a:bodyPr wrap="square" rtlCol="0">
            <a:spAutoFit/>
          </a:bodyPr>
          <a:lstStyle/>
          <a:p>
            <a:r>
              <a:rPr lang="en-US" dirty="0"/>
              <a:t>Host is now running A’’</a:t>
            </a:r>
          </a:p>
          <a:p>
            <a:endParaRPr lang="en-US" sz="1400" dirty="0"/>
          </a:p>
        </p:txBody>
      </p:sp>
      <p:sp>
        <p:nvSpPr>
          <p:cNvPr id="61" name="TextBox 60"/>
          <p:cNvSpPr txBox="1"/>
          <p:nvPr/>
        </p:nvSpPr>
        <p:spPr>
          <a:xfrm>
            <a:off x="5667482" y="3168920"/>
            <a:ext cx="1311024" cy="646331"/>
          </a:xfrm>
          <a:prstGeom prst="rect">
            <a:avLst/>
          </a:prstGeom>
          <a:noFill/>
        </p:spPr>
        <p:txBody>
          <a:bodyPr wrap="square" rtlCol="0">
            <a:spAutoFit/>
          </a:bodyPr>
          <a:lstStyle/>
          <a:p>
            <a:r>
              <a:rPr lang="en-US" dirty="0"/>
              <a:t>Image Mod A’’</a:t>
            </a:r>
            <a:endParaRPr lang="en-US" sz="1400" dirty="0"/>
          </a:p>
        </p:txBody>
      </p:sp>
      <p:cxnSp>
        <p:nvCxnSpPr>
          <p:cNvPr id="75" name="Straight Connector 74"/>
          <p:cNvCxnSpPr/>
          <p:nvPr/>
        </p:nvCxnSpPr>
        <p:spPr>
          <a:xfrm flipH="1" flipV="1">
            <a:off x="2645984" y="2402106"/>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609823" y="2300543"/>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524105" y="3198976"/>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5400000">
            <a:off x="9975966" y="3527574"/>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81" name="Rectangle 80"/>
          <p:cNvSpPr/>
          <p:nvPr/>
        </p:nvSpPr>
        <p:spPr>
          <a:xfrm rot="5400000">
            <a:off x="10058581" y="4259466"/>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13" name="Striped Right Arrow 12"/>
          <p:cNvSpPr/>
          <p:nvPr/>
        </p:nvSpPr>
        <p:spPr>
          <a:xfrm rot="10800000">
            <a:off x="6474438" y="5150486"/>
            <a:ext cx="754911" cy="63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796811" y="513698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85" name="Rectangle 84"/>
          <p:cNvSpPr/>
          <p:nvPr/>
        </p:nvSpPr>
        <p:spPr>
          <a:xfrm>
            <a:off x="7798324" y="4340377"/>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86" name="Rectangle 85"/>
          <p:cNvSpPr/>
          <p:nvPr/>
        </p:nvSpPr>
        <p:spPr>
          <a:xfrm>
            <a:off x="3346129" y="4423379"/>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rot="5400000">
            <a:off x="3819988" y="4721382"/>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8" name="Rectangle 87"/>
          <p:cNvSpPr/>
          <p:nvPr/>
        </p:nvSpPr>
        <p:spPr>
          <a:xfrm rot="5400000">
            <a:off x="3877203" y="546390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89" name="Rectangle 88"/>
          <p:cNvSpPr/>
          <p:nvPr/>
        </p:nvSpPr>
        <p:spPr>
          <a:xfrm>
            <a:off x="3340297" y="5217677"/>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90" name="Rectangle 89"/>
          <p:cNvSpPr/>
          <p:nvPr/>
        </p:nvSpPr>
        <p:spPr>
          <a:xfrm>
            <a:off x="3345938" y="4421072"/>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4" name="TextBox 33"/>
          <p:cNvSpPr txBox="1"/>
          <p:nvPr/>
        </p:nvSpPr>
        <p:spPr>
          <a:xfrm>
            <a:off x="7485511" y="6161356"/>
            <a:ext cx="3962399" cy="861774"/>
          </a:xfrm>
          <a:prstGeom prst="rect">
            <a:avLst/>
          </a:prstGeom>
          <a:noFill/>
        </p:spPr>
        <p:txBody>
          <a:bodyPr wrap="square" rtlCol="0">
            <a:spAutoFit/>
          </a:bodyPr>
          <a:lstStyle/>
          <a:p>
            <a:r>
              <a:rPr lang="en-US" dirty="0"/>
              <a:t>Host running A wants to upgrade to A’’. Requests update. Gets only diffs</a:t>
            </a:r>
          </a:p>
          <a:p>
            <a:endParaRPr lang="en-US" sz="1400" dirty="0"/>
          </a:p>
        </p:txBody>
      </p:sp>
      <p:sp>
        <p:nvSpPr>
          <p:cNvPr id="33" name="TextBox 32"/>
          <p:cNvSpPr txBox="1"/>
          <p:nvPr/>
        </p:nvSpPr>
        <p:spPr>
          <a:xfrm>
            <a:off x="3848842" y="3168920"/>
            <a:ext cx="1311024" cy="646331"/>
          </a:xfrm>
          <a:prstGeom prst="rect">
            <a:avLst/>
          </a:prstGeom>
          <a:noFill/>
        </p:spPr>
        <p:txBody>
          <a:bodyPr wrap="square" rtlCol="0">
            <a:spAutoFit/>
          </a:bodyPr>
          <a:lstStyle/>
          <a:p>
            <a:r>
              <a:rPr lang="en-US" dirty="0"/>
              <a:t>Image Mod A’</a:t>
            </a:r>
            <a:endParaRPr lang="en-US" sz="1400" dirty="0"/>
          </a:p>
        </p:txBody>
      </p:sp>
    </p:spTree>
    <p:extLst>
      <p:ext uri="{BB962C8B-B14F-4D97-AF65-F5344CB8AC3E}">
        <p14:creationId xmlns:p14="http://schemas.microsoft.com/office/powerpoint/2010/main" val="132780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09" name="Rectangle 9"/>
          <p:cNvSpPr>
            <a:spLocks/>
          </p:cNvSpPr>
          <p:nvPr/>
        </p:nvSpPr>
        <p:spPr bwMode="auto">
          <a:xfrm>
            <a:off x="1074097" y="1841288"/>
            <a:ext cx="3321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sp>
        <p:nvSpPr>
          <p:cNvPr id="25610" name="Rectangle 10"/>
          <p:cNvSpPr>
            <a:spLocks/>
          </p:cNvSpPr>
          <p:nvPr/>
        </p:nvSpPr>
        <p:spPr bwMode="auto">
          <a:xfrm>
            <a:off x="4973229" y="1679705"/>
            <a:ext cx="136415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p:txBody>
      </p:sp>
      <p:sp>
        <p:nvSpPr>
          <p:cNvPr id="25611" name="Rectangle 11"/>
          <p:cNvSpPr>
            <a:spLocks/>
          </p:cNvSpPr>
          <p:nvPr/>
        </p:nvSpPr>
        <p:spPr bwMode="auto">
          <a:xfrm>
            <a:off x="8621110" y="2052554"/>
            <a:ext cx="200375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 </a:t>
            </a:r>
            <a:r>
              <a:rPr lang="en-US" sz="1050" dirty="0" err="1">
                <a:solidFill>
                  <a:srgbClr val="282828"/>
                </a:solidFill>
                <a:ea typeface="Gill Sans" charset="0"/>
                <a:cs typeface="Gill Sans" charset="0"/>
              </a:rPr>
              <a:t>OpenJDK</a:t>
            </a:r>
            <a:endParaRPr lang="en-US" sz="1050" dirty="0">
              <a:solidFill>
                <a:srgbClr val="282828"/>
              </a:solidFill>
              <a:ea typeface="Gill Sans" charset="0"/>
              <a:cs typeface="Gill Sans" charset="0"/>
            </a:endParaRPr>
          </a:p>
        </p:txBody>
      </p:sp>
      <p:sp>
        <p:nvSpPr>
          <p:cNvPr id="25612" name="Rectangle 12"/>
          <p:cNvSpPr>
            <a:spLocks/>
          </p:cNvSpPr>
          <p:nvPr/>
        </p:nvSpPr>
        <p:spPr bwMode="auto">
          <a:xfrm>
            <a:off x="4716463" y="2820194"/>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Unicorn</a:t>
            </a:r>
          </a:p>
        </p:txBody>
      </p:sp>
      <p:sp>
        <p:nvSpPr>
          <p:cNvPr id="25613" name="Rectangle 13"/>
          <p:cNvSpPr>
            <a:spLocks/>
          </p:cNvSpPr>
          <p:nvPr/>
        </p:nvSpPr>
        <p:spPr bwMode="auto">
          <a:xfrm>
            <a:off x="6067035" y="2056990"/>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sp>
        <p:nvSpPr>
          <p:cNvPr id="25614" name="Rectangle 14"/>
          <p:cNvSpPr>
            <a:spLocks/>
          </p:cNvSpPr>
          <p:nvPr/>
        </p:nvSpPr>
        <p:spPr bwMode="auto">
          <a:xfrm>
            <a:off x="857366" y="2898898"/>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3.0 + celery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libcurl</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ffmpeg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libopencv</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nodejs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sp>
        <p:nvSpPr>
          <p:cNvPr id="25615" name="Rectangle 15"/>
          <p:cNvSpPr>
            <a:spLocks/>
          </p:cNvSpPr>
          <p:nvPr/>
        </p:nvSpPr>
        <p:spPr bwMode="auto">
          <a:xfrm>
            <a:off x="7175283" y="3315065"/>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1765</Words>
  <Application>Microsoft Office PowerPoint</Application>
  <PresentationFormat>Widescreen</PresentationFormat>
  <Paragraphs>613</Paragraphs>
  <Slides>24</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Cabin</vt:lpstr>
      <vt:lpstr>Calibri</vt:lpstr>
      <vt:lpstr>Gill Sans</vt:lpstr>
      <vt:lpstr>Noto Sans Symbols</vt:lpstr>
      <vt:lpstr>Wingdings</vt:lpstr>
      <vt:lpstr>ヒラギノ角ゴ ProN W3</vt:lpstr>
      <vt:lpstr>Docker 2016</vt:lpstr>
      <vt:lpstr>Paintbrush Picture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CONTAINERS VS VIRTUAL MACHINES </vt:lpstr>
      <vt:lpstr>BUILD BETTER SOFTWARE </vt:lpstr>
      <vt:lpstr>SHARE AND COLLABORATE </vt:lpstr>
      <vt:lpstr>SHIP SOFTWARE FASTER AND AT SCALE </vt:lpstr>
      <vt:lpstr>Containers vs. VMs </vt:lpstr>
      <vt:lpstr>Why are Docker containers lightweight?</vt:lpstr>
      <vt:lpstr>What are the basics of the Docker system?</vt:lpstr>
      <vt:lpstr>Changes and Updates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20</cp:revision>
  <dcterms:created xsi:type="dcterms:W3CDTF">2017-01-21T19:06:17Z</dcterms:created>
  <dcterms:modified xsi:type="dcterms:W3CDTF">2017-01-21T23:27:39Z</dcterms:modified>
</cp:coreProperties>
</file>